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y="5143500" cx="9144000"/>
  <p:notesSz cx="6858000" cy="9144000"/>
  <p:embeddedFontLst>
    <p:embeddedFont>
      <p:font typeface="Dosis"/>
      <p:regular r:id="rId17"/>
      <p:bold r:id="rId18"/>
    </p:embeddedFont>
    <p:embeddedFont>
      <p:font typeface="Roboto Black"/>
      <p:bold r:id="rId19"/>
      <p:boldItalic r:id="rId20"/>
    </p:embeddedFon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5A4CBC3-63D5-4FD3-9C76-461059ADE01A}">
  <a:tblStyle styleId="{05A4CBC3-63D5-4FD3-9C76-461059ADE01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Italic.fntdata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font" Target="fonts/Dosis-regular.fntdata"/><Relationship Id="rId16" Type="http://schemas.openxmlformats.org/officeDocument/2006/relationships/slide" Target="slides/slide8.xml"/><Relationship Id="rId19" Type="http://schemas.openxmlformats.org/officeDocument/2006/relationships/font" Target="fonts/RobotoBlack-bold.fntdata"/><Relationship Id="rId18" Type="http://schemas.openxmlformats.org/officeDocument/2006/relationships/font" Target="fonts/Dosi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dfb43d3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dfb43d3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dfb43d38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dfb43d38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eb48035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eb48035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-Column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5" name="Google Shape;45;p11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-Column">
  <p:cSld name="CUSTOM_4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" name="Google Shape;50;p12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" name="Google Shape;52;p12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2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-Column">
  <p:cSld name="CUSTOM_20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1" name="Google Shape;61;p13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" name="Google Shape;63;p13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6" name="Google Shape;66;p13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8" name="Google Shape;68;p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9" name="Google Shape;69;p13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3" name="Google Shape;73;p13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4" name="Google Shape;74;p13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13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13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9" name="Google Shape;79;p13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" name="Google Shape;81;p13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2" name="Google Shape;82;p13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 Slide">
  <p:cSld name="CUSTOM_19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9" name="Google Shape;99;p14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4" name="Google Shape;104;p14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9" name="Google Shape;109;p14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-Image Normal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-Image Slide">
  <p:cSld name="CUSTOM_1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1">
  <p:cSld name="CUSTOM_1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2">
  <p:cSld name="CUSTOM_16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son Slide">
  <p:cSld name="CUSTOM_17"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white">
  <p:cSld name="CUSTOM_5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9526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Google Shape;12;p3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over blue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 Slide">
  <p:cSld name="CUSTOM_18">
    <p:bg>
      <p:bgPr>
        <a:solidFill>
          <a:srgbClr val="29526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CUSTOM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3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3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3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23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2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3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1" name="Google Shape;171;p23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3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3" name="Google Shape;173;p2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7" name="Google Shape;177;p23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8" name="Google Shape;188;p2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b="0" i="0" sz="5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">
  <p:cSld name="CUSTOM_1">
    <p:bg>
      <p:bgPr>
        <a:solidFill>
          <a:srgbClr val="295269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" name="Google Shape;16;p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4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" name="Google Shape;18;p4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">
  <p:cSld name="CUSTOM_6">
    <p:bg>
      <p:bgPr>
        <a:solidFill>
          <a:srgbClr val="6AB1D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section Slide">
  <p:cSld name="CUSTOM_7">
    <p:bg>
      <p:bgPr>
        <a:solidFill>
          <a:srgbClr val="E6E7E8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al Slide">
  <p:cSld name="CUSTOM_1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1">
  <p:cSld name="CUSTOM_9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0" name="Google Shape;30;p8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" name="Google Shape;31;p8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2" name="Google Shape;32;p8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">
  <p:cSld name="CUSTOM_8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" name="Google Shape;36;p9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 2 - Andy">
  <p:cSld name="CUSTOM_8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b="0" i="0" sz="2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b="0" i="0" sz="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6892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SQL Capstone: Attribution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Daniel</a:t>
            </a: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Byford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03/08/2018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i="0" lang="en" sz="28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i="0" sz="28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779319"/>
            <a:ext cx="85206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 and how are they related? Be sure to explain the difference between </a:t>
            </a:r>
            <a:r>
              <a:rPr lang="en" sz="1100">
                <a:solidFill>
                  <a:srgbClr val="15141F"/>
                </a:solidFill>
                <a:highlight>
                  <a:srgbClr val="DFE0E0"/>
                </a:highlight>
                <a:latin typeface="Verdana"/>
                <a:ea typeface="Verdana"/>
                <a:cs typeface="Verdana"/>
                <a:sym typeface="Verdana"/>
              </a:rPr>
              <a:t>utm_campaign</a:t>
            </a: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 sz="1100">
                <a:solidFill>
                  <a:srgbClr val="15141F"/>
                </a:solidFill>
                <a:highlight>
                  <a:srgbClr val="DFE0E0"/>
                </a:highlight>
                <a:latin typeface="Verdana"/>
                <a:ea typeface="Verdana"/>
                <a:cs typeface="Verdana"/>
                <a:sym typeface="Verdana"/>
              </a:rPr>
              <a:t>utm_source</a:t>
            </a: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How many last touches </a:t>
            </a:r>
            <a:r>
              <a:rPr i="1" lang="en" sz="13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on the purchase page</a:t>
            </a: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 is each campaign responsible for?</a:t>
            </a:r>
            <a:endParaRPr sz="1100">
              <a:solidFill>
                <a:srgbClr val="3E3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Char char="●"/>
            </a:pPr>
            <a:r>
              <a:rPr b="0" i="0" lang="en" sz="2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b="0" i="0" sz="24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3E3E40"/>
                </a:solidFill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177975" y="0"/>
            <a:ext cx="8520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177975" y="448125"/>
            <a:ext cx="4518300" cy="4501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many campaigns and sources does CoolTShirts use? Which source is used for each campaign?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oolTShirts has 6 different sources and 8 different campaigns.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The difference between the two is: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 source is the type of contact made, such as an email or site which the campaign is on such as Buzzfeed.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 campaign is a message designed to draw the attention of group of prospective customers towards your website.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Sources can run multiple campaigns and campaigns can be run across multiple sources.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There are four pages on their website: Landing page, Shopping cart, Checkout and Purchase.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These can be found by simply finding the distinct values of the page_name column using a </a:t>
            </a:r>
            <a:r>
              <a:rPr lang="en" sz="900">
                <a:solidFill>
                  <a:srgbClr val="525252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SELECT DISTINCT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query.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page names shown appear to depict the process the user goes through and are a subset of actual pages on the site.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6" name="Google Shape;306;p50"/>
          <p:cNvGraphicFramePr/>
          <p:nvPr/>
        </p:nvGraphicFramePr>
        <p:xfrm>
          <a:off x="4857275" y="44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2145925"/>
                <a:gridCol w="1829100"/>
              </a:tblGrid>
              <a:tr h="282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Campaigns</a:t>
                      </a:r>
                      <a:endParaRPr b="1" sz="9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Source</a:t>
                      </a:r>
                      <a:endParaRPr b="1" sz="9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weekly-newsletter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ten-crazy-cool-tshirts-facts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buzzfeed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retargetting-campaign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retargetting-ad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facebook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interview-with-cool-tshirts-founder 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paid-search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A4C2F4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A4C2F4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0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cool-tshirts-search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7" name="Google Shape;307;p50"/>
          <p:cNvGraphicFramePr/>
          <p:nvPr/>
        </p:nvGraphicFramePr>
        <p:xfrm>
          <a:off x="4857275" y="325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3975025"/>
              </a:tblGrid>
              <a:tr h="291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Page Names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1 - landing_page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2 - shopping_cart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3 - checkout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4 - purchase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16775"/>
            <a:ext cx="2507400" cy="3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/>
        </p:nvSpPr>
        <p:spPr>
          <a:xfrm>
            <a:off x="177975" y="28560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ft.first_touch_at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ft_attr.utm_source AS 'Source',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	 ft_attr.utm_campaign AS 'Campaign',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 AS 'Total touches'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Using MIN timestamp for each user allows us to identify each individual users first touch, which we can then join with page_visits to pull the source and campaign to group by and figure out the total number of first touches.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6" name="Google Shape;316;p51"/>
          <p:cNvGraphicFramePr/>
          <p:nvPr/>
        </p:nvGraphicFramePr>
        <p:xfrm>
          <a:off x="177975" y="31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459350"/>
                <a:gridCol w="1868700"/>
                <a:gridCol w="1592850"/>
              </a:tblGrid>
              <a:tr h="41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Source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Total Touches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3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medium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interview-with-cool-tshirts-founder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622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nytimes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getting-to-know-cool-tshirts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612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buzzfeed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ten-crazy-cool-tshirts-facts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576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33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google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cool-tshirts-search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169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177975" y="28560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 Pt 2.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5179100" y="1201325"/>
            <a:ext cx="3870900" cy="376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last_touch AS 'lt'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AS 'pv'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lt_attr.utm_source AS 'Source',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	 lt_attr.utm_campaign AS 'Campaign',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 AS 'Total touches'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177975" y="1201325"/>
            <a:ext cx="4920900" cy="916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Using MAX timestamp for each user allows us to identify each individual users last touch, which we can then join with page_visits to pull the source and campaign to group by and figure out the total number of last touches.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4" name="Google Shape;324;p52"/>
          <p:cNvGraphicFramePr/>
          <p:nvPr/>
        </p:nvGraphicFramePr>
        <p:xfrm>
          <a:off x="177975" y="218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459350"/>
                <a:gridCol w="1868700"/>
                <a:gridCol w="1592850"/>
              </a:tblGrid>
              <a:tr h="29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Source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Total Touches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email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weekly-newsletter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447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facebook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retargetting-ad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443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email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r</a:t>
                      </a:r>
                      <a:r>
                        <a:rPr lang="en" sz="800"/>
                        <a:t>etargetting-campaign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245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nytimes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getting-to-know-cool-tshirts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232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buzzfeed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ten-crazy-cool-tshirts-facts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medium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interview-with-cool-tshirts-founder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google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paid-search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178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google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cool-tshirts-search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177975" y="414575"/>
            <a:ext cx="8520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 Pt 3.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53"/>
          <p:cNvSpPr txBox="1"/>
          <p:nvPr/>
        </p:nvSpPr>
        <p:spPr>
          <a:xfrm>
            <a:off x="5179100" y="1039950"/>
            <a:ext cx="3870900" cy="392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MAX(timestamp) AS 'last_touch_at'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pv.page_name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last_touch AS lt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JOIN page_visits AS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page_name,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WHERE page_name = '4 - purchase'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2,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4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177975" y="1039950"/>
            <a:ext cx="4920900" cy="1077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361 Customers made a purchase, which equates to 18.24% (361/1979).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Breakdown of last touches shown below, obtained with the standard last touch queries but filtered by ‘4 - purchase’ using a WHERE query.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Google Shape;332;p53"/>
          <p:cNvGraphicFramePr/>
          <p:nvPr/>
        </p:nvGraphicFramePr>
        <p:xfrm>
          <a:off x="177975" y="218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459350"/>
                <a:gridCol w="1868700"/>
                <a:gridCol w="1592850"/>
              </a:tblGrid>
              <a:tr h="29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Source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Total Touches</a:t>
                      </a:r>
                      <a:endParaRPr b="1" sz="1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email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weekly-newsletter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114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facebook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retargetting-ad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112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email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retargetting-campaign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53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3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google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paid-search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/>
                        <a:t>52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nytimes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getting-to-know-cool-tshirts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buzzfeed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ten-crazy-cool-tshirts-facts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medium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interview-with-cool-tshirts-founder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2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google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cool-tshirts-search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77975" y="400525"/>
            <a:ext cx="8520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5179100" y="1039950"/>
            <a:ext cx="3870900" cy="392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MAX(timestamp) AS 'last_touch_at'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pv.page_name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FROM last_touch AS lt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JOIN page_visits AS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page_name,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WHERE page_name = '4 - purchase'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2,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4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177975" y="1039950"/>
            <a:ext cx="4920900" cy="1077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On the CoolTShirts website, a typical journey follows this format: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Landing Page -&gt; Shopping Cart -&gt; Checkout -&gt; Purchase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Each page has a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substantial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drop off, with the move from Checkout to Purchase being the biggest, below depicts this: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13" y="4293350"/>
            <a:ext cx="3819525" cy="67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1" name="Google Shape;341;p54"/>
          <p:cNvGraphicFramePr/>
          <p:nvPr/>
        </p:nvGraphicFramePr>
        <p:xfrm>
          <a:off x="650913" y="23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987525"/>
                <a:gridCol w="1987525"/>
              </a:tblGrid>
              <a:tr h="291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Page Names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Touches</a:t>
                      </a:r>
                      <a:endParaRPr b="1"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1 - landing_page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2000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2 - shopping_cart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1900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3 - checkout</a:t>
                      </a:r>
                      <a:endParaRPr sz="900" u="none" cap="none" strike="noStrike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1431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  <a:tr h="31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4 - purchase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525252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361</a:t>
                      </a:r>
                      <a:endParaRPr sz="900">
                        <a:solidFill>
                          <a:srgbClr val="525252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/>
        </p:nvSpPr>
        <p:spPr>
          <a:xfrm>
            <a:off x="128775" y="309375"/>
            <a:ext cx="8520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128775" y="744075"/>
            <a:ext cx="8520600" cy="2258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 short answer to this is that they should re-invest in the following campaigns: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Interview-with-cool-tshirts-founder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Getting-to-know-cool-tshirts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Ten-crazy-cool-tshirts-facts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Weekly-newsletter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Retargetting-ad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These yield the highest results, with the first three providing the highest first touch percentage and the last two have the highest return rate, with purchase % of just over 30% for both.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Between the highest first touch and total purchase count it would be optimal to re-invest in these 5 campaigns as they yield the most success.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8" name="Google Shape;348;p55"/>
          <p:cNvGraphicFramePr/>
          <p:nvPr/>
        </p:nvGraphicFramePr>
        <p:xfrm>
          <a:off x="5197838" y="3841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099450"/>
                <a:gridCol w="790325"/>
              </a:tblGrid>
              <a:tr h="216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b="1" sz="9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Purchases</a:t>
                      </a:r>
                      <a:endParaRPr b="1" sz="9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216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/>
                        <a:t>weekly-newsletter</a:t>
                      </a:r>
                      <a:endParaRPr sz="9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/>
                        <a:t>114</a:t>
                      </a:r>
                      <a:endParaRPr sz="9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6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/>
                        <a:t>retargetting-ad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900"/>
                        <a:t>112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9" name="Google Shape;349;p55"/>
          <p:cNvGraphicFramePr/>
          <p:nvPr/>
        </p:nvGraphicFramePr>
        <p:xfrm>
          <a:off x="892975" y="3683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{05A4CBC3-63D5-4FD3-9C76-461059ADE01A}</a:tableStyleId>
              </a:tblPr>
              <a:tblGrid>
                <a:gridCol w="1897850"/>
                <a:gridCol w="981100"/>
              </a:tblGrid>
              <a:tr h="18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b="1" sz="9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Total Touches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18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interview-with-cool-tshirts-founder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622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/>
                        <a:t>getting-to-know-cool-tshirts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612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8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ten-crazy-cool-tshirts-facts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576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